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9" r:id="rId6"/>
    <p:sldId id="262" r:id="rId7"/>
    <p:sldId id="258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7F490F1-440B-4987-83A4-CC87011E1388}" type="datetimeFigureOut">
              <a:rPr lang="en-US" smtClean="0"/>
              <a:pPr/>
              <a:t>10/12/2012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6186A88-262D-4DB5-8DBC-7E1B3FF2AE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GANGGUAN MAKANAN DAN </a:t>
            </a:r>
            <a:r>
              <a:rPr lang="en-US" dirty="0" smtClean="0"/>
              <a:t>PERTUMBUHAN PADA HEWAN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64" y="5756752"/>
            <a:ext cx="5114778" cy="1101248"/>
          </a:xfrm>
        </p:spPr>
        <p:txBody>
          <a:bodyPr/>
          <a:lstStyle/>
          <a:p>
            <a:r>
              <a:rPr lang="en-US" dirty="0" smtClean="0"/>
              <a:t>dr</a:t>
            </a:r>
            <a:r>
              <a:rPr lang="en-US" dirty="0" smtClean="0"/>
              <a:t>h. Herlina </a:t>
            </a:r>
            <a:r>
              <a:rPr lang="en-US" dirty="0" err="1" smtClean="0"/>
              <a:t>Pratiwi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r>
              <a:rPr lang="en-US" dirty="0" err="1" smtClean="0"/>
              <a:t>Hypoplasi</a:t>
            </a:r>
            <a:r>
              <a:rPr lang="en-US" dirty="0" smtClean="0"/>
              <a:t> </a:t>
            </a:r>
            <a:r>
              <a:rPr lang="en-US" dirty="0" smtClean="0"/>
              <a:t>Testis</a:t>
            </a:r>
          </a:p>
          <a:p>
            <a:pPr>
              <a:buFontTx/>
              <a:buChar char="-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pubertas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Unilateral</a:t>
            </a:r>
          </a:p>
          <a:p>
            <a:pPr>
              <a:buFontTx/>
              <a:buChar char="-"/>
            </a:pPr>
            <a:r>
              <a:rPr lang="en-US" dirty="0" err="1" smtClean="0"/>
              <a:t>Penyebab</a:t>
            </a:r>
            <a:r>
              <a:rPr lang="en-US" dirty="0" smtClean="0"/>
              <a:t>: </a:t>
            </a:r>
            <a:r>
              <a:rPr lang="en-US" dirty="0" err="1" smtClean="0"/>
              <a:t>cryptorchidism</a:t>
            </a:r>
            <a:r>
              <a:rPr lang="en-US" dirty="0" smtClean="0"/>
              <a:t>, </a:t>
            </a:r>
            <a:r>
              <a:rPr lang="en-US" dirty="0" err="1" smtClean="0"/>
              <a:t>defisiensi</a:t>
            </a:r>
            <a:r>
              <a:rPr lang="en-US" dirty="0" smtClean="0"/>
              <a:t> zinc,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endokrin</a:t>
            </a:r>
            <a:r>
              <a:rPr lang="en-US" dirty="0" smtClean="0"/>
              <a:t> (LH &amp; FSH)</a:t>
            </a:r>
          </a:p>
          <a:p>
            <a:pPr>
              <a:buFontTx/>
              <a:buChar char="-"/>
            </a:pPr>
            <a:r>
              <a:rPr lang="en-US" dirty="0" err="1" smtClean="0"/>
              <a:t>Makros</a:t>
            </a:r>
            <a:r>
              <a:rPr lang="en-US" dirty="0" smtClean="0"/>
              <a:t>: </a:t>
            </a:r>
            <a:r>
              <a:rPr lang="en-US" dirty="0" err="1" smtClean="0"/>
              <a:t>ukuran</a:t>
            </a:r>
            <a:r>
              <a:rPr lang="en-US" dirty="0" smtClean="0"/>
              <a:t> testis ¼-mendekati </a:t>
            </a:r>
            <a:r>
              <a:rPr lang="en-US" dirty="0" err="1" smtClean="0"/>
              <a:t>ukuran</a:t>
            </a:r>
            <a:r>
              <a:rPr lang="en-US" dirty="0" smtClean="0"/>
              <a:t> normal, </a:t>
            </a:r>
            <a:r>
              <a:rPr lang="en-US" dirty="0" err="1" smtClean="0"/>
              <a:t>konsistensi</a:t>
            </a:r>
            <a:r>
              <a:rPr lang="en-US" dirty="0" smtClean="0"/>
              <a:t> </a:t>
            </a:r>
            <a:r>
              <a:rPr lang="en-US" dirty="0" err="1" smtClean="0"/>
              <a:t>mendekati</a:t>
            </a:r>
            <a:r>
              <a:rPr lang="en-US" dirty="0" smtClean="0"/>
              <a:t> testis normal</a:t>
            </a:r>
          </a:p>
          <a:p>
            <a:pPr>
              <a:buFontTx/>
              <a:buChar char="-"/>
            </a:pPr>
            <a:r>
              <a:rPr lang="en-US" dirty="0" err="1" smtClean="0"/>
              <a:t>Mikros</a:t>
            </a:r>
            <a:r>
              <a:rPr lang="en-US" dirty="0" smtClean="0"/>
              <a:t>: </a:t>
            </a:r>
            <a:r>
              <a:rPr lang="en-US" dirty="0" err="1" smtClean="0"/>
              <a:t>hypoplasi</a:t>
            </a:r>
            <a:r>
              <a:rPr lang="en-US" dirty="0" smtClean="0"/>
              <a:t> </a:t>
            </a:r>
            <a:r>
              <a:rPr lang="en-US" dirty="0" err="1" smtClean="0"/>
              <a:t>ringan</a:t>
            </a:r>
            <a:r>
              <a:rPr lang="en-US" dirty="0" smtClean="0"/>
              <a:t> -&gt; </a:t>
            </a:r>
            <a:r>
              <a:rPr lang="en-US" dirty="0" err="1" smtClean="0"/>
              <a:t>degenerasi</a:t>
            </a:r>
            <a:r>
              <a:rPr lang="en-US" dirty="0" smtClean="0"/>
              <a:t> testis, </a:t>
            </a:r>
            <a:r>
              <a:rPr lang="en-US" dirty="0" err="1" smtClean="0"/>
              <a:t>hypoplasia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-&gt; diameter </a:t>
            </a:r>
            <a:r>
              <a:rPr lang="en-US" dirty="0" err="1" smtClean="0"/>
              <a:t>tubulus</a:t>
            </a:r>
            <a:r>
              <a:rPr lang="en-US" dirty="0" smtClean="0"/>
              <a:t> </a:t>
            </a:r>
            <a:r>
              <a:rPr lang="en-US" dirty="0" err="1" smtClean="0"/>
              <a:t>seminiferus</a:t>
            </a:r>
            <a:r>
              <a:rPr lang="en-US" dirty="0" smtClean="0"/>
              <a:t> </a:t>
            </a:r>
            <a:r>
              <a:rPr lang="en-US" dirty="0" err="1" smtClean="0"/>
              <a:t>mengecil</a:t>
            </a:r>
            <a:r>
              <a:rPr lang="en-US" dirty="0" smtClean="0"/>
              <a:t> (uniform), </a:t>
            </a:r>
            <a:r>
              <a:rPr lang="en-US" dirty="0" err="1" smtClean="0"/>
              <a:t>membrana</a:t>
            </a:r>
            <a:r>
              <a:rPr lang="en-US" dirty="0" smtClean="0"/>
              <a:t> </a:t>
            </a:r>
            <a:r>
              <a:rPr lang="en-US" dirty="0" err="1" smtClean="0"/>
              <a:t>basalis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menebal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vaskuolisasi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sertoli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TUGAS 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929330"/>
          </a:xfrm>
        </p:spPr>
        <p:txBody>
          <a:bodyPr>
            <a:normAutofit/>
          </a:bodyPr>
          <a:lstStyle/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makalah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hewan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A4, times new roman 12, </a:t>
            </a:r>
            <a:r>
              <a:rPr lang="en-US" dirty="0" err="1" smtClean="0"/>
              <a:t>spasi</a:t>
            </a:r>
            <a:r>
              <a:rPr lang="en-US" dirty="0" smtClean="0"/>
              <a:t> 1</a:t>
            </a:r>
          </a:p>
          <a:p>
            <a:r>
              <a:rPr lang="en-US" dirty="0" smtClean="0"/>
              <a:t>Minimal total 10 </a:t>
            </a:r>
            <a:r>
              <a:rPr lang="en-US" dirty="0" err="1" smtClean="0"/>
              <a:t>halaman</a:t>
            </a:r>
            <a:endParaRPr lang="en-US" dirty="0" smtClean="0"/>
          </a:p>
          <a:p>
            <a:r>
              <a:rPr lang="en-US" dirty="0" err="1" smtClean="0"/>
              <a:t>Isi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(</a:t>
            </a:r>
            <a:r>
              <a:rPr lang="en-US" dirty="0" err="1" smtClean="0"/>
              <a:t>judul</a:t>
            </a:r>
            <a:r>
              <a:rPr lang="en-US" dirty="0" smtClean="0"/>
              <a:t>, logo PKH, </a:t>
            </a:r>
            <a:r>
              <a:rPr lang="en-US" dirty="0" err="1" smtClean="0"/>
              <a:t>kelas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&amp; NIM)</a:t>
            </a:r>
          </a:p>
          <a:p>
            <a:pPr>
              <a:buFontTx/>
              <a:buChar char="-"/>
            </a:pPr>
            <a:r>
              <a:rPr lang="en-US" dirty="0" err="1" smtClean="0"/>
              <a:t>Pendahuluan</a:t>
            </a:r>
            <a:r>
              <a:rPr lang="en-US" dirty="0" smtClean="0"/>
              <a:t> (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,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tujuan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Pembahasan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Kesimpulan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PPT </a:t>
            </a:r>
            <a:r>
              <a:rPr lang="en-US" dirty="0" err="1" smtClean="0"/>
              <a:t>juga</a:t>
            </a:r>
            <a:endParaRPr lang="en-US" dirty="0" smtClean="0"/>
          </a:p>
          <a:p>
            <a:r>
              <a:rPr lang="en-US" dirty="0" err="1" smtClean="0"/>
              <a:t>Kirim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: herlinapratiwi.drh@ub.ac.id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Displasia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smtClean="0"/>
              <a:t>yang abnormal (</a:t>
            </a:r>
            <a:r>
              <a:rPr lang="en-US" dirty="0" err="1" smtClean="0"/>
              <a:t>patologis</a:t>
            </a:r>
            <a:r>
              <a:rPr lang="en-US" dirty="0" smtClean="0"/>
              <a:t>)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mitosis yang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selnya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normal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Peningkatan</a:t>
            </a:r>
            <a:r>
              <a:rPr lang="en-US" dirty="0" smtClean="0"/>
              <a:t> mitosis, </a:t>
            </a:r>
            <a:r>
              <a:rPr lang="en-US" dirty="0" err="1" smtClean="0"/>
              <a:t>penghasilan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tidak</a:t>
            </a:r>
            <a:r>
              <a:rPr lang="en-US" dirty="0" smtClean="0"/>
              <a:t> normal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menyimpang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Aplasia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cacat</a:t>
            </a:r>
            <a:r>
              <a:rPr lang="en-US" dirty="0" smtClean="0"/>
              <a:t> </a:t>
            </a:r>
            <a:r>
              <a:rPr lang="en-US" dirty="0" err="1" smtClean="0"/>
              <a:t>bawaan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organ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Hipoplasia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yang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yang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organ, </a:t>
            </a:r>
            <a:r>
              <a:rPr lang="en-US" dirty="0" err="1" smtClean="0"/>
              <a:t>akibatnya</a:t>
            </a:r>
            <a:r>
              <a:rPr lang="en-US" dirty="0" smtClean="0"/>
              <a:t> organ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kerdil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Ginjal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Unilateral </a:t>
            </a:r>
            <a:r>
              <a:rPr lang="en-US" dirty="0" err="1" smtClean="0"/>
              <a:t>Aplasia</a:t>
            </a:r>
            <a:r>
              <a:rPr lang="en-US" dirty="0" smtClean="0"/>
              <a:t> &amp; </a:t>
            </a:r>
            <a:r>
              <a:rPr lang="en-US" dirty="0" err="1" smtClean="0"/>
              <a:t>Hypoplasia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Unilateral </a:t>
            </a:r>
            <a:r>
              <a:rPr lang="en-US" dirty="0" err="1" smtClean="0"/>
              <a:t>aplasia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terbentuknya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pronephros</a:t>
            </a:r>
            <a:r>
              <a:rPr lang="en-US" dirty="0" smtClean="0"/>
              <a:t>, </a:t>
            </a:r>
            <a:r>
              <a:rPr lang="en-US" dirty="0" err="1" smtClean="0"/>
              <a:t>mesoneprhos</a:t>
            </a:r>
            <a:r>
              <a:rPr lang="en-US" dirty="0" smtClean="0"/>
              <a:t>, “</a:t>
            </a:r>
            <a:r>
              <a:rPr lang="en-US" dirty="0" err="1" smtClean="0"/>
              <a:t>uteral</a:t>
            </a:r>
            <a:r>
              <a:rPr lang="en-US" dirty="0" smtClean="0"/>
              <a:t> bud”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/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responsifitas</a:t>
            </a:r>
            <a:r>
              <a:rPr lang="en-US" dirty="0" smtClean="0"/>
              <a:t> </a:t>
            </a:r>
            <a:r>
              <a:rPr lang="en-US" dirty="0" err="1" smtClean="0"/>
              <a:t>metanephric</a:t>
            </a:r>
            <a:r>
              <a:rPr lang="en-US" dirty="0" smtClean="0"/>
              <a:t> </a:t>
            </a:r>
            <a:r>
              <a:rPr lang="en-US" dirty="0" err="1" smtClean="0"/>
              <a:t>blastema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err="1" smtClean="0"/>
              <a:t>komplet</a:t>
            </a:r>
            <a:r>
              <a:rPr lang="en-US" dirty="0" smtClean="0"/>
              <a:t> </a:t>
            </a:r>
            <a:r>
              <a:rPr lang="en-US" dirty="0" err="1" smtClean="0"/>
              <a:t>metanephric</a:t>
            </a:r>
            <a:r>
              <a:rPr lang="en-US" dirty="0" smtClean="0"/>
              <a:t> </a:t>
            </a:r>
            <a:r>
              <a:rPr lang="en-US" dirty="0" err="1" smtClean="0"/>
              <a:t>blastema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ginjal</a:t>
            </a:r>
            <a:r>
              <a:rPr lang="en-US" dirty="0" smtClean="0"/>
              <a:t> yang lain normal,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centralateral</a:t>
            </a:r>
            <a:r>
              <a:rPr lang="en-US" dirty="0" smtClean="0"/>
              <a:t> </a:t>
            </a:r>
            <a:r>
              <a:rPr lang="en-US" dirty="0" err="1" smtClean="0"/>
              <a:t>displasia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hypoplasia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ureter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absen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malformasi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ujung</a:t>
            </a:r>
            <a:r>
              <a:rPr lang="en-US" dirty="0" smtClean="0"/>
              <a:t> </a:t>
            </a:r>
            <a:r>
              <a:rPr lang="en-US" dirty="0" err="1" smtClean="0"/>
              <a:t>tumpul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konektif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err="1" smtClean="0"/>
              <a:t>Hypoplasia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ginjal</a:t>
            </a:r>
            <a:r>
              <a:rPr lang="en-US" dirty="0" smtClean="0"/>
              <a:t> </a:t>
            </a:r>
            <a:r>
              <a:rPr lang="en-US" dirty="0" err="1" smtClean="0"/>
              <a:t>berukuran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normal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reduksi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histologis</a:t>
            </a:r>
            <a:r>
              <a:rPr lang="en-US" dirty="0" smtClean="0"/>
              <a:t> normal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lobulus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calyces.</a:t>
            </a:r>
            <a:r>
              <a:rPr lang="en-US" dirty="0" smtClean="0"/>
              <a:t>	</a:t>
            </a:r>
            <a:endParaRPr lang="en-US" dirty="0" smtClean="0"/>
          </a:p>
          <a:p>
            <a:r>
              <a:rPr lang="en-US" dirty="0" smtClean="0"/>
              <a:t>Hypertrophy: hypertrophy (</a:t>
            </a:r>
            <a:r>
              <a:rPr lang="en-US" dirty="0" err="1" smtClean="0"/>
              <a:t>centra</a:t>
            </a:r>
            <a:r>
              <a:rPr lang="en-US" dirty="0" smtClean="0"/>
              <a:t> lateral) </a:t>
            </a:r>
            <a:r>
              <a:rPr lang="en-US" dirty="0" err="1" smtClean="0"/>
              <a:t>menyertai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unilateral </a:t>
            </a:r>
            <a:r>
              <a:rPr lang="en-US" dirty="0" err="1" smtClean="0"/>
              <a:t>hypoplasia</a:t>
            </a:r>
            <a:endParaRPr lang="en-US" dirty="0" smtClean="0"/>
          </a:p>
          <a:p>
            <a:r>
              <a:rPr lang="en-US" dirty="0" smtClean="0"/>
              <a:t>Congenital </a:t>
            </a:r>
            <a:r>
              <a:rPr lang="en-US" dirty="0" err="1" smtClean="0"/>
              <a:t>Anomali</a:t>
            </a:r>
            <a:r>
              <a:rPr lang="en-US" dirty="0" smtClean="0"/>
              <a:t>: </a:t>
            </a:r>
            <a:r>
              <a:rPr lang="en-US" dirty="0" err="1" smtClean="0"/>
              <a:t>aplasia</a:t>
            </a:r>
            <a:r>
              <a:rPr lang="en-US" dirty="0" smtClean="0"/>
              <a:t> &amp; </a:t>
            </a:r>
            <a:r>
              <a:rPr lang="en-US" dirty="0" err="1" smtClean="0"/>
              <a:t>hipoplasia</a:t>
            </a:r>
            <a:r>
              <a:rPr lang="en-US" dirty="0" smtClean="0"/>
              <a:t>, </a:t>
            </a:r>
            <a:r>
              <a:rPr lang="en-US" dirty="0" err="1" smtClean="0"/>
              <a:t>malposisi</a:t>
            </a:r>
            <a:r>
              <a:rPr lang="en-US" dirty="0" smtClean="0"/>
              <a:t>, </a:t>
            </a:r>
            <a:r>
              <a:rPr lang="en-US" dirty="0" err="1" smtClean="0"/>
              <a:t>horsoe</a:t>
            </a:r>
            <a:r>
              <a:rPr lang="en-US" dirty="0" smtClean="0"/>
              <a:t> kidney</a:t>
            </a:r>
          </a:p>
          <a:p>
            <a:pPr>
              <a:buFontTx/>
              <a:buChar char="-"/>
            </a:pPr>
            <a:r>
              <a:rPr lang="en-US" dirty="0" err="1" smtClean="0"/>
              <a:t>Malposisi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pelvis </a:t>
            </a:r>
            <a:r>
              <a:rPr lang="en-US" dirty="0" err="1" smtClean="0"/>
              <a:t>atau</a:t>
            </a:r>
            <a:r>
              <a:rPr lang="en-US" dirty="0" smtClean="0"/>
              <a:t> inguinal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ureter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abnormalitas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predisposisi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hydroneprhosis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pyelonephritis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babi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defisiensi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Horse </a:t>
            </a:r>
            <a:r>
              <a:rPr lang="en-US" dirty="0" smtClean="0"/>
              <a:t>kidney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bentukan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fusi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(</a:t>
            </a:r>
            <a:r>
              <a:rPr lang="en-US" dirty="0" err="1" smtClean="0"/>
              <a:t>capsula</a:t>
            </a:r>
            <a:r>
              <a:rPr lang="en-US" dirty="0" smtClean="0"/>
              <a:t>/</a:t>
            </a:r>
            <a:r>
              <a:rPr lang="en-US" dirty="0" err="1" smtClean="0"/>
              <a:t>parenchym</a:t>
            </a:r>
            <a:r>
              <a:rPr lang="en-US" dirty="0" smtClean="0"/>
              <a:t>) anterior </a:t>
            </a:r>
            <a:r>
              <a:rPr lang="en-US" dirty="0" err="1" smtClean="0"/>
              <a:t>atau</a:t>
            </a:r>
            <a:r>
              <a:rPr lang="en-US" dirty="0" smtClean="0"/>
              <a:t> posterior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ureter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berfusi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gibjal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normal.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spesies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 </a:t>
            </a:r>
            <a:r>
              <a:rPr lang="en-US" dirty="0" err="1" smtClean="0"/>
              <a:t>Reproduksi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Cryptorchidism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Incomplate</a:t>
            </a:r>
            <a:r>
              <a:rPr lang="en-US" dirty="0" smtClean="0"/>
              <a:t> </a:t>
            </a:r>
            <a:r>
              <a:rPr lang="en-US" dirty="0" err="1" smtClean="0"/>
              <a:t>desensus</a:t>
            </a:r>
            <a:r>
              <a:rPr lang="en-US" dirty="0" smtClean="0"/>
              <a:t> </a:t>
            </a:r>
            <a:r>
              <a:rPr lang="en-US" dirty="0" err="1" smtClean="0"/>
              <a:t>testiculorum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unilateral</a:t>
            </a:r>
          </a:p>
          <a:p>
            <a:pPr>
              <a:buFontTx/>
              <a:buChar char="-"/>
            </a:pPr>
            <a:r>
              <a:rPr lang="en-US" dirty="0" err="1" smtClean="0"/>
              <a:t>Predisposisi</a:t>
            </a:r>
            <a:r>
              <a:rPr lang="en-US" dirty="0" smtClean="0"/>
              <a:t>: </a:t>
            </a:r>
            <a:r>
              <a:rPr lang="en-US" dirty="0" err="1" smtClean="0"/>
              <a:t>hypoplasia</a:t>
            </a:r>
            <a:r>
              <a:rPr lang="en-US" dirty="0" smtClean="0"/>
              <a:t> testis, exposure estrogen during pregnancy</a:t>
            </a:r>
          </a:p>
          <a:p>
            <a:pPr>
              <a:buFontTx/>
              <a:buChar char="-"/>
            </a:pPr>
            <a:r>
              <a:rPr lang="en-US" dirty="0" err="1" smtClean="0"/>
              <a:t>Makroskopis</a:t>
            </a:r>
            <a:r>
              <a:rPr lang="en-US" dirty="0" smtClean="0"/>
              <a:t>: testis </a:t>
            </a:r>
            <a:r>
              <a:rPr lang="en-US" dirty="0" err="1" smtClean="0"/>
              <a:t>mengecil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fibrotik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Mikroskopis</a:t>
            </a:r>
            <a:r>
              <a:rPr lang="en-US" dirty="0" smtClean="0"/>
              <a:t>: deposit </a:t>
            </a:r>
            <a:r>
              <a:rPr lang="en-US" dirty="0" err="1" smtClean="0"/>
              <a:t>kolagen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intestinal, </a:t>
            </a:r>
            <a:r>
              <a:rPr lang="en-US" dirty="0" err="1" smtClean="0"/>
              <a:t>penebalan</a:t>
            </a:r>
            <a:r>
              <a:rPr lang="en-US" dirty="0" smtClean="0"/>
              <a:t> </a:t>
            </a:r>
            <a:r>
              <a:rPr lang="en-US" dirty="0" err="1" smtClean="0"/>
              <a:t>hyalin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basement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tubulus</a:t>
            </a:r>
            <a:r>
              <a:rPr lang="en-US" dirty="0" smtClean="0"/>
              <a:t> testis, </a:t>
            </a:r>
            <a:r>
              <a:rPr lang="en-US" dirty="0" err="1" smtClean="0"/>
              <a:t>atropi</a:t>
            </a:r>
            <a:r>
              <a:rPr lang="en-US" dirty="0" smtClean="0"/>
              <a:t> </a:t>
            </a:r>
            <a:r>
              <a:rPr lang="en-US" dirty="0" err="1" smtClean="0"/>
              <a:t>epitel</a:t>
            </a:r>
            <a:r>
              <a:rPr lang="en-US" dirty="0" smtClean="0"/>
              <a:t> germinal, </a:t>
            </a:r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err="1" smtClean="0"/>
              <a:t>spermatogonia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interstitial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smtClean="0"/>
              <a:t>Testis</a:t>
            </a:r>
          </a:p>
          <a:p>
            <a:pPr>
              <a:buFontTx/>
              <a:buChar char="-"/>
            </a:pPr>
            <a:r>
              <a:rPr lang="en-US" dirty="0" smtClean="0"/>
              <a:t>Bilateral </a:t>
            </a:r>
            <a:r>
              <a:rPr lang="en-US" dirty="0" err="1" smtClean="0"/>
              <a:t>atau</a:t>
            </a:r>
            <a:r>
              <a:rPr lang="en-US" dirty="0" smtClean="0"/>
              <a:t> unilateral -&gt;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Lokal</a:t>
            </a:r>
            <a:r>
              <a:rPr lang="en-US" dirty="0" smtClean="0"/>
              <a:t>: </a:t>
            </a:r>
            <a:r>
              <a:rPr lang="en-US" dirty="0" err="1" smtClean="0"/>
              <a:t>panas</a:t>
            </a:r>
            <a:r>
              <a:rPr lang="en-US" dirty="0" smtClean="0"/>
              <a:t> (</a:t>
            </a:r>
            <a:r>
              <a:rPr lang="en-US" dirty="0" err="1" smtClean="0"/>
              <a:t>radang</a:t>
            </a:r>
            <a:r>
              <a:rPr lang="en-US" dirty="0" smtClean="0"/>
              <a:t>) -&gt; </a:t>
            </a:r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err="1" smtClean="0"/>
              <a:t>spermatogoniapada</a:t>
            </a:r>
            <a:r>
              <a:rPr lang="en-US" dirty="0" smtClean="0"/>
              <a:t> </a:t>
            </a:r>
            <a:r>
              <a:rPr lang="en-US" dirty="0" err="1" smtClean="0"/>
              <a:t>tubulus</a:t>
            </a:r>
            <a:r>
              <a:rPr lang="en-US" dirty="0" smtClean="0"/>
              <a:t> </a:t>
            </a:r>
            <a:r>
              <a:rPr lang="en-US" dirty="0" err="1" smtClean="0"/>
              <a:t>seminiferus</a:t>
            </a:r>
            <a:r>
              <a:rPr lang="en-US" dirty="0" smtClean="0"/>
              <a:t>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vaskular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obstruksi</a:t>
            </a:r>
            <a:r>
              <a:rPr lang="en-US" dirty="0" smtClean="0"/>
              <a:t> </a:t>
            </a:r>
            <a:r>
              <a:rPr lang="en-US" dirty="0" err="1" smtClean="0"/>
              <a:t>sperma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Sistemik</a:t>
            </a:r>
            <a:r>
              <a:rPr lang="en-US" dirty="0" smtClean="0"/>
              <a:t>: </a:t>
            </a:r>
            <a:r>
              <a:rPr lang="en-US" dirty="0" err="1" smtClean="0"/>
              <a:t>defisiensi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(vitamin A,E </a:t>
            </a:r>
            <a:r>
              <a:rPr lang="en-US" dirty="0" err="1" smtClean="0"/>
              <a:t>dan</a:t>
            </a:r>
            <a:r>
              <a:rPr lang="en-US" dirty="0" smtClean="0"/>
              <a:t> zinc),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GNRh</a:t>
            </a:r>
            <a:r>
              <a:rPr lang="en-US" dirty="0" smtClean="0"/>
              <a:t>, </a:t>
            </a:r>
            <a:r>
              <a:rPr lang="en-US" dirty="0" err="1" smtClean="0"/>
              <a:t>hormon</a:t>
            </a:r>
            <a:r>
              <a:rPr lang="en-US" dirty="0" smtClean="0"/>
              <a:t> estrogen (</a:t>
            </a:r>
            <a:r>
              <a:rPr lang="en-US" dirty="0" err="1" smtClean="0"/>
              <a:t>sertoli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tumor), </a:t>
            </a:r>
            <a:r>
              <a:rPr lang="en-US" dirty="0" err="1" smtClean="0"/>
              <a:t>obat-obatan</a:t>
            </a:r>
            <a:r>
              <a:rPr lang="en-US" dirty="0" smtClean="0"/>
              <a:t> (</a:t>
            </a:r>
            <a:r>
              <a:rPr lang="en-US" dirty="0" err="1" smtClean="0"/>
              <a:t>amphotericin</a:t>
            </a:r>
            <a:r>
              <a:rPr lang="en-US" dirty="0" smtClean="0"/>
              <a:t> B &amp; </a:t>
            </a:r>
            <a:r>
              <a:rPr lang="en-US" dirty="0" err="1" smtClean="0"/>
              <a:t>gentamicyn</a:t>
            </a:r>
            <a:r>
              <a:rPr lang="en-US" dirty="0" smtClean="0"/>
              <a:t>), </a:t>
            </a:r>
            <a:r>
              <a:rPr lang="en-US" dirty="0" err="1" smtClean="0"/>
              <a:t>toksin</a:t>
            </a:r>
            <a:r>
              <a:rPr lang="en-US" dirty="0" smtClean="0"/>
              <a:t> (</a:t>
            </a:r>
            <a:r>
              <a:rPr lang="en-US" dirty="0" err="1" smtClean="0"/>
              <a:t>kadmium</a:t>
            </a:r>
            <a:r>
              <a:rPr lang="en-US" dirty="0" smtClean="0"/>
              <a:t>)</a:t>
            </a:r>
          </a:p>
          <a:p>
            <a:pPr marL="1436688" indent="-1166813">
              <a:buNone/>
            </a:pPr>
            <a:r>
              <a:rPr lang="en-US" dirty="0" smtClean="0"/>
              <a:t>- </a:t>
            </a:r>
            <a:r>
              <a:rPr lang="en-US" dirty="0" err="1" smtClean="0"/>
              <a:t>Makros</a:t>
            </a:r>
            <a:r>
              <a:rPr lang="en-US" dirty="0" smtClean="0"/>
              <a:t>: </a:t>
            </a:r>
            <a:r>
              <a:rPr lang="en-US" dirty="0" err="1" smtClean="0"/>
              <a:t>membengkak</a:t>
            </a:r>
            <a:r>
              <a:rPr lang="en-US" dirty="0" smtClean="0"/>
              <a:t>, </a:t>
            </a:r>
            <a:r>
              <a:rPr lang="en-US" dirty="0" err="1" smtClean="0"/>
              <a:t>konsistensi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mengkerut</a:t>
            </a:r>
            <a:r>
              <a:rPr lang="en-US" dirty="0" smtClean="0"/>
              <a:t> (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akut</a:t>
            </a:r>
            <a:r>
              <a:rPr lang="en-US" dirty="0" smtClean="0"/>
              <a:t>)</a:t>
            </a:r>
          </a:p>
          <a:p>
            <a:pPr marL="1517650" indent="0">
              <a:buNone/>
            </a:pPr>
            <a:r>
              <a:rPr lang="en-US" dirty="0" err="1" smtClean="0"/>
              <a:t>konsistensi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&amp; </a:t>
            </a:r>
            <a:r>
              <a:rPr lang="en-US" dirty="0" err="1" smtClean="0"/>
              <a:t>ditemukan</a:t>
            </a:r>
            <a:r>
              <a:rPr lang="en-US" dirty="0" smtClean="0"/>
              <a:t> area </a:t>
            </a:r>
            <a:r>
              <a:rPr lang="en-US" dirty="0" err="1" smtClean="0"/>
              <a:t>kalsifikasi</a:t>
            </a:r>
            <a:r>
              <a:rPr lang="en-US" dirty="0" smtClean="0"/>
              <a:t> (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akut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Mikros</a:t>
            </a:r>
            <a:r>
              <a:rPr lang="en-US" dirty="0" smtClean="0"/>
              <a:t>: </a:t>
            </a:r>
            <a:r>
              <a:rPr lang="en-US" dirty="0" err="1" smtClean="0"/>
              <a:t>tubulus</a:t>
            </a:r>
            <a:r>
              <a:rPr lang="en-US" dirty="0" smtClean="0"/>
              <a:t> </a:t>
            </a:r>
            <a:r>
              <a:rPr lang="en-US" dirty="0" err="1" smtClean="0"/>
              <a:t>seminiferus</a:t>
            </a:r>
            <a:r>
              <a:rPr lang="en-US" dirty="0" smtClean="0"/>
              <a:t> </a:t>
            </a:r>
            <a:r>
              <a:rPr lang="en-US" dirty="0" err="1" smtClean="0"/>
              <a:t>mengecil</a:t>
            </a:r>
            <a:r>
              <a:rPr lang="en-US" dirty="0" smtClean="0"/>
              <a:t>, </a:t>
            </a:r>
            <a:r>
              <a:rPr lang="en-US" dirty="0" err="1" smtClean="0"/>
              <a:t>membrana</a:t>
            </a:r>
            <a:r>
              <a:rPr lang="en-US" dirty="0" smtClean="0"/>
              <a:t> </a:t>
            </a:r>
            <a:r>
              <a:rPr lang="en-US" dirty="0" err="1" smtClean="0"/>
              <a:t>basalis</a:t>
            </a:r>
            <a:r>
              <a:rPr lang="en-US" dirty="0" smtClean="0"/>
              <a:t> </a:t>
            </a:r>
            <a:r>
              <a:rPr lang="en-US" dirty="0" err="1" smtClean="0"/>
              <a:t>menebal</a:t>
            </a:r>
            <a:r>
              <a:rPr lang="en-US" dirty="0" smtClean="0"/>
              <a:t>,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epitel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tubulus</a:t>
            </a:r>
            <a:r>
              <a:rPr lang="en-US" dirty="0" smtClean="0"/>
              <a:t>, fibrosis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interstitiel</a:t>
            </a:r>
            <a:endParaRPr lang="en-US" dirty="0" smtClean="0"/>
          </a:p>
          <a:p>
            <a:r>
              <a:rPr lang="en-US" dirty="0" smtClean="0"/>
              <a:t>Hyperplasia </a:t>
            </a:r>
            <a:r>
              <a:rPr lang="en-US" dirty="0" smtClean="0"/>
              <a:t>&amp; </a:t>
            </a:r>
            <a:r>
              <a:rPr lang="en-US" dirty="0" err="1" smtClean="0"/>
              <a:t>Metaplasia</a:t>
            </a:r>
            <a:r>
              <a:rPr lang="en-US" dirty="0" smtClean="0"/>
              <a:t> </a:t>
            </a:r>
            <a:r>
              <a:rPr lang="en-US" dirty="0" err="1" smtClean="0"/>
              <a:t>Glandula</a:t>
            </a:r>
            <a:r>
              <a:rPr lang="en-US" dirty="0" smtClean="0"/>
              <a:t> </a:t>
            </a:r>
            <a:r>
              <a:rPr lang="en-US" dirty="0" err="1" smtClean="0"/>
              <a:t>Prostata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anjing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 (&gt; 6 </a:t>
            </a:r>
            <a:r>
              <a:rPr lang="en-US" dirty="0" err="1" smtClean="0"/>
              <a:t>tahun</a:t>
            </a:r>
            <a:r>
              <a:rPr lang="en-US" dirty="0" smtClean="0"/>
              <a:t>)-&gt;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hyperplasia</a:t>
            </a:r>
          </a:p>
          <a:p>
            <a:pPr>
              <a:buFontTx/>
              <a:buChar char="-"/>
            </a:pPr>
            <a:r>
              <a:rPr lang="en-US" dirty="0" smtClean="0"/>
              <a:t>Hyperplasia prostate -&gt; “hormone-related” (estrogen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testosteron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Kastrasi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anjing</a:t>
            </a:r>
            <a:r>
              <a:rPr lang="en-US" dirty="0" smtClean="0"/>
              <a:t> -&gt; </a:t>
            </a:r>
            <a:r>
              <a:rPr lang="en-US" dirty="0" err="1" smtClean="0"/>
              <a:t>hypertropy</a:t>
            </a:r>
            <a:r>
              <a:rPr lang="en-US" dirty="0" smtClean="0"/>
              <a:t> (-)</a:t>
            </a:r>
          </a:p>
          <a:p>
            <a:pPr>
              <a:buFontTx/>
              <a:buChar char="-"/>
            </a:pPr>
            <a:r>
              <a:rPr lang="en-US" dirty="0" err="1" smtClean="0"/>
              <a:t>Makroskopik</a:t>
            </a:r>
            <a:r>
              <a:rPr lang="en-US" dirty="0" smtClean="0"/>
              <a:t>: </a:t>
            </a:r>
            <a:r>
              <a:rPr lang="en-US" dirty="0" err="1" smtClean="0"/>
              <a:t>glandula</a:t>
            </a:r>
            <a:r>
              <a:rPr lang="en-US" dirty="0" smtClean="0"/>
              <a:t> </a:t>
            </a:r>
            <a:r>
              <a:rPr lang="en-US" dirty="0" err="1" smtClean="0"/>
              <a:t>membesar</a:t>
            </a:r>
            <a:r>
              <a:rPr lang="en-US" dirty="0" smtClean="0"/>
              <a:t>, </a:t>
            </a:r>
            <a:r>
              <a:rPr lang="en-US" dirty="0" err="1" smtClean="0"/>
              <a:t>permukaan</a:t>
            </a:r>
            <a:r>
              <a:rPr lang="en-US" dirty="0" smtClean="0"/>
              <a:t> nodular, </a:t>
            </a:r>
            <a:r>
              <a:rPr lang="en-US" dirty="0" err="1" smtClean="0"/>
              <a:t>tidak</a:t>
            </a:r>
            <a:r>
              <a:rPr lang="en-US" dirty="0" smtClean="0"/>
              <a:t> uniform</a:t>
            </a:r>
          </a:p>
          <a:p>
            <a:pPr>
              <a:buFontTx/>
              <a:buChar char="-"/>
            </a:pPr>
            <a:r>
              <a:rPr lang="en-US" dirty="0" err="1" smtClean="0"/>
              <a:t>Mikroskopik</a:t>
            </a:r>
            <a:r>
              <a:rPr lang="en-US" dirty="0" smtClean="0"/>
              <a:t>: </a:t>
            </a:r>
            <a:r>
              <a:rPr lang="en-US" dirty="0" err="1" smtClean="0"/>
              <a:t>hyperplasi</a:t>
            </a:r>
            <a:r>
              <a:rPr lang="en-US" dirty="0" smtClean="0"/>
              <a:t> </a:t>
            </a:r>
            <a:r>
              <a:rPr lang="en-US" dirty="0" err="1" smtClean="0"/>
              <a:t>epithel</a:t>
            </a:r>
            <a:r>
              <a:rPr lang="en-US" dirty="0" smtClean="0"/>
              <a:t> </a:t>
            </a:r>
            <a:r>
              <a:rPr lang="en-US" dirty="0" err="1" smtClean="0"/>
              <a:t>acini</a:t>
            </a:r>
            <a:r>
              <a:rPr lang="en-US" dirty="0" smtClean="0"/>
              <a:t>, </a:t>
            </a:r>
            <a:r>
              <a:rPr lang="en-US" dirty="0" err="1" smtClean="0"/>
              <a:t>perbanyakan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acini</a:t>
            </a:r>
            <a:r>
              <a:rPr lang="en-US" dirty="0" smtClean="0"/>
              <a:t>, single </a:t>
            </a:r>
            <a:r>
              <a:rPr lang="en-US" dirty="0" err="1" smtClean="0"/>
              <a:t>atau</a:t>
            </a:r>
            <a:r>
              <a:rPr lang="en-US" dirty="0" smtClean="0"/>
              <a:t> multiple cyst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4682</TotalTime>
  <Words>485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GANGGUAN MAKANAN DAN PERTUMBUHAN PADA HEWAN</vt:lpstr>
      <vt:lpstr>Slide 2</vt:lpstr>
      <vt:lpstr>Slide 3</vt:lpstr>
      <vt:lpstr>Ginjal</vt:lpstr>
      <vt:lpstr>Slide 5</vt:lpstr>
      <vt:lpstr>Slide 6</vt:lpstr>
      <vt:lpstr>Organ Reproduksi</vt:lpstr>
      <vt:lpstr>Slide 8</vt:lpstr>
      <vt:lpstr>Slide 9</vt:lpstr>
      <vt:lpstr>Slide 10</vt:lpstr>
      <vt:lpstr>TUGAS KELOMPOK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GANGGUAN MAKANAN DAN PERTUMBUHAN</dc:title>
  <dc:creator>drh. Herlina</dc:creator>
  <cp:lastModifiedBy>drh. Herlina</cp:lastModifiedBy>
  <cp:revision>10</cp:revision>
  <dcterms:created xsi:type="dcterms:W3CDTF">2012-10-11T22:10:23Z</dcterms:created>
  <dcterms:modified xsi:type="dcterms:W3CDTF">2012-10-15T04:14:45Z</dcterms:modified>
</cp:coreProperties>
</file>